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7F281E-CC99-4C19-87FE-38D7D5868EEB}"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577D-5D04-45C1-9EC2-21CD4DBD4D9C}" type="slidenum">
              <a:rPr lang="en-US" smtClean="0"/>
              <a:t>‹#›</a:t>
            </a:fld>
            <a:endParaRPr lang="en-US"/>
          </a:p>
        </p:txBody>
      </p:sp>
    </p:spTree>
    <p:extLst>
      <p:ext uri="{BB962C8B-B14F-4D97-AF65-F5344CB8AC3E}">
        <p14:creationId xmlns:p14="http://schemas.microsoft.com/office/powerpoint/2010/main" val="257069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F281E-CC99-4C19-87FE-38D7D5868EEB}"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577D-5D04-45C1-9EC2-21CD4DBD4D9C}" type="slidenum">
              <a:rPr lang="en-US" smtClean="0"/>
              <a:t>‹#›</a:t>
            </a:fld>
            <a:endParaRPr lang="en-US"/>
          </a:p>
        </p:txBody>
      </p:sp>
    </p:spTree>
    <p:extLst>
      <p:ext uri="{BB962C8B-B14F-4D97-AF65-F5344CB8AC3E}">
        <p14:creationId xmlns:p14="http://schemas.microsoft.com/office/powerpoint/2010/main" val="3684896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F281E-CC99-4C19-87FE-38D7D5868EEB}"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577D-5D04-45C1-9EC2-21CD4DBD4D9C}" type="slidenum">
              <a:rPr lang="en-US" smtClean="0"/>
              <a:t>‹#›</a:t>
            </a:fld>
            <a:endParaRPr lang="en-US"/>
          </a:p>
        </p:txBody>
      </p:sp>
    </p:spTree>
    <p:extLst>
      <p:ext uri="{BB962C8B-B14F-4D97-AF65-F5344CB8AC3E}">
        <p14:creationId xmlns:p14="http://schemas.microsoft.com/office/powerpoint/2010/main" val="1107195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7F281E-CC99-4C19-87FE-38D7D5868EEB}"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577D-5D04-45C1-9EC2-21CD4DBD4D9C}" type="slidenum">
              <a:rPr lang="en-US" smtClean="0"/>
              <a:t>‹#›</a:t>
            </a:fld>
            <a:endParaRPr lang="en-US"/>
          </a:p>
        </p:txBody>
      </p:sp>
    </p:spTree>
    <p:extLst>
      <p:ext uri="{BB962C8B-B14F-4D97-AF65-F5344CB8AC3E}">
        <p14:creationId xmlns:p14="http://schemas.microsoft.com/office/powerpoint/2010/main" val="747443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F281E-CC99-4C19-87FE-38D7D5868EEB}" type="datetimeFigureOut">
              <a:rPr lang="en-US" smtClean="0"/>
              <a:t>8/4/2014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2577D-5D04-45C1-9EC2-21CD4DBD4D9C}" type="slidenum">
              <a:rPr lang="en-US" smtClean="0"/>
              <a:t>‹#›</a:t>
            </a:fld>
            <a:endParaRPr lang="en-US"/>
          </a:p>
        </p:txBody>
      </p:sp>
    </p:spTree>
    <p:extLst>
      <p:ext uri="{BB962C8B-B14F-4D97-AF65-F5344CB8AC3E}">
        <p14:creationId xmlns:p14="http://schemas.microsoft.com/office/powerpoint/2010/main" val="348869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7F281E-CC99-4C19-87FE-38D7D5868EEB}"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2577D-5D04-45C1-9EC2-21CD4DBD4D9C}" type="slidenum">
              <a:rPr lang="en-US" smtClean="0"/>
              <a:t>‹#›</a:t>
            </a:fld>
            <a:endParaRPr lang="en-US"/>
          </a:p>
        </p:txBody>
      </p:sp>
    </p:spTree>
    <p:extLst>
      <p:ext uri="{BB962C8B-B14F-4D97-AF65-F5344CB8AC3E}">
        <p14:creationId xmlns:p14="http://schemas.microsoft.com/office/powerpoint/2010/main" val="238974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7F281E-CC99-4C19-87FE-38D7D5868EEB}" type="datetimeFigureOut">
              <a:rPr lang="en-US" smtClean="0"/>
              <a:t>8/4/2014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12577D-5D04-45C1-9EC2-21CD4DBD4D9C}" type="slidenum">
              <a:rPr lang="en-US" smtClean="0"/>
              <a:t>‹#›</a:t>
            </a:fld>
            <a:endParaRPr lang="en-US"/>
          </a:p>
        </p:txBody>
      </p:sp>
    </p:spTree>
    <p:extLst>
      <p:ext uri="{BB962C8B-B14F-4D97-AF65-F5344CB8AC3E}">
        <p14:creationId xmlns:p14="http://schemas.microsoft.com/office/powerpoint/2010/main" val="2521012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7F281E-CC99-4C19-87FE-38D7D5868EEB}" type="datetimeFigureOut">
              <a:rPr lang="en-US" smtClean="0"/>
              <a:t>8/4/2014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12577D-5D04-45C1-9EC2-21CD4DBD4D9C}" type="slidenum">
              <a:rPr lang="en-US" smtClean="0"/>
              <a:t>‹#›</a:t>
            </a:fld>
            <a:endParaRPr lang="en-US"/>
          </a:p>
        </p:txBody>
      </p:sp>
    </p:spTree>
    <p:extLst>
      <p:ext uri="{BB962C8B-B14F-4D97-AF65-F5344CB8AC3E}">
        <p14:creationId xmlns:p14="http://schemas.microsoft.com/office/powerpoint/2010/main" val="377867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F281E-CC99-4C19-87FE-38D7D5868EEB}" type="datetimeFigureOut">
              <a:rPr lang="en-US" smtClean="0"/>
              <a:t>8/4/2014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12577D-5D04-45C1-9EC2-21CD4DBD4D9C}" type="slidenum">
              <a:rPr lang="en-US" smtClean="0"/>
              <a:t>‹#›</a:t>
            </a:fld>
            <a:endParaRPr lang="en-US"/>
          </a:p>
        </p:txBody>
      </p:sp>
    </p:spTree>
    <p:extLst>
      <p:ext uri="{BB962C8B-B14F-4D97-AF65-F5344CB8AC3E}">
        <p14:creationId xmlns:p14="http://schemas.microsoft.com/office/powerpoint/2010/main" val="197868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F281E-CC99-4C19-87FE-38D7D5868EEB}"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2577D-5D04-45C1-9EC2-21CD4DBD4D9C}" type="slidenum">
              <a:rPr lang="en-US" smtClean="0"/>
              <a:t>‹#›</a:t>
            </a:fld>
            <a:endParaRPr lang="en-US"/>
          </a:p>
        </p:txBody>
      </p:sp>
    </p:spTree>
    <p:extLst>
      <p:ext uri="{BB962C8B-B14F-4D97-AF65-F5344CB8AC3E}">
        <p14:creationId xmlns:p14="http://schemas.microsoft.com/office/powerpoint/2010/main" val="135819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F281E-CC99-4C19-87FE-38D7D5868EEB}" type="datetimeFigureOut">
              <a:rPr lang="en-US" smtClean="0"/>
              <a:t>8/4/2014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2577D-5D04-45C1-9EC2-21CD4DBD4D9C}" type="slidenum">
              <a:rPr lang="en-US" smtClean="0"/>
              <a:t>‹#›</a:t>
            </a:fld>
            <a:endParaRPr lang="en-US"/>
          </a:p>
        </p:txBody>
      </p:sp>
    </p:spTree>
    <p:extLst>
      <p:ext uri="{BB962C8B-B14F-4D97-AF65-F5344CB8AC3E}">
        <p14:creationId xmlns:p14="http://schemas.microsoft.com/office/powerpoint/2010/main" val="726925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F281E-CC99-4C19-87FE-38D7D5868EEB}" type="datetimeFigureOut">
              <a:rPr lang="en-US" smtClean="0"/>
              <a:t>8/4/2014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2577D-5D04-45C1-9EC2-21CD4DBD4D9C}" type="slidenum">
              <a:rPr lang="en-US" smtClean="0"/>
              <a:t>‹#›</a:t>
            </a:fld>
            <a:endParaRPr lang="en-US"/>
          </a:p>
        </p:txBody>
      </p:sp>
    </p:spTree>
    <p:extLst>
      <p:ext uri="{BB962C8B-B14F-4D97-AF65-F5344CB8AC3E}">
        <p14:creationId xmlns:p14="http://schemas.microsoft.com/office/powerpoint/2010/main" val="3699062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Types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4553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lstStyle/>
          <a:p>
            <a:r>
              <a:rPr lang="en-US" dirty="0" smtClean="0"/>
              <a:t>Every program must deal with data</a:t>
            </a:r>
          </a:p>
          <a:p>
            <a:r>
              <a:rPr lang="en-US" dirty="0" smtClean="0"/>
              <a:t>The data is usually described as a certain type</a:t>
            </a:r>
          </a:p>
          <a:p>
            <a:r>
              <a:rPr lang="en-US" dirty="0" smtClean="0"/>
              <a:t>This type determines what you can do with the data and how the data is stored</a:t>
            </a:r>
          </a:p>
          <a:p>
            <a:r>
              <a:rPr lang="en-US" dirty="0" smtClean="0"/>
              <a:t>In Python basic types are integers (</a:t>
            </a:r>
            <a:r>
              <a:rPr lang="en-US" dirty="0" err="1" smtClean="0"/>
              <a:t>int</a:t>
            </a:r>
            <a:r>
              <a:rPr lang="en-US" dirty="0" smtClean="0"/>
              <a:t>), floating point (float), strings and Booleans</a:t>
            </a:r>
          </a:p>
          <a:p>
            <a:r>
              <a:rPr lang="en-US" dirty="0" smtClean="0"/>
              <a:t>The first two are numeric and can be used in arithmetic, the last two are not</a:t>
            </a:r>
            <a:endParaRPr lang="en-US" dirty="0"/>
          </a:p>
        </p:txBody>
      </p:sp>
    </p:spTree>
    <p:extLst>
      <p:ext uri="{BB962C8B-B14F-4D97-AF65-F5344CB8AC3E}">
        <p14:creationId xmlns:p14="http://schemas.microsoft.com/office/powerpoint/2010/main" val="2883401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Integers vs. Floating point</a:t>
            </a:r>
            <a:endParaRPr lang="en-US" dirty="0"/>
          </a:p>
        </p:txBody>
      </p:sp>
      <p:sp>
        <p:nvSpPr>
          <p:cNvPr id="3" name="Content Placeholder 2"/>
          <p:cNvSpPr>
            <a:spLocks noGrp="1"/>
          </p:cNvSpPr>
          <p:nvPr>
            <p:ph idx="1"/>
          </p:nvPr>
        </p:nvSpPr>
        <p:spPr/>
        <p:txBody>
          <a:bodyPr/>
          <a:lstStyle/>
          <a:p>
            <a:r>
              <a:rPr lang="en-US" dirty="0" smtClean="0"/>
              <a:t>Integers are numbers which have no decimals, no fractions</a:t>
            </a:r>
          </a:p>
          <a:p>
            <a:r>
              <a:rPr lang="en-US" dirty="0" smtClean="0"/>
              <a:t>They can be positive, negative, zero</a:t>
            </a:r>
          </a:p>
          <a:p>
            <a:r>
              <a:rPr lang="en-US" dirty="0" smtClean="0"/>
              <a:t>Python can handle numbers of </a:t>
            </a:r>
            <a:r>
              <a:rPr lang="en-US" dirty="0" smtClean="0"/>
              <a:t>very, </a:t>
            </a:r>
            <a:r>
              <a:rPr lang="en-US" dirty="0" smtClean="0"/>
              <a:t>very large magnitude </a:t>
            </a:r>
          </a:p>
          <a:p>
            <a:r>
              <a:rPr lang="en-US" dirty="0" smtClean="0"/>
              <a:t>Floating point numbers are ones which have fractions, like 3.14 and 2.0 and 5.2983841983</a:t>
            </a:r>
          </a:p>
          <a:p>
            <a:r>
              <a:rPr lang="en-US" dirty="0" smtClean="0"/>
              <a:t>They are stored differently in the computer and their arithmetic is done differently</a:t>
            </a:r>
          </a:p>
        </p:txBody>
      </p:sp>
    </p:spTree>
    <p:extLst>
      <p:ext uri="{BB962C8B-B14F-4D97-AF65-F5344CB8AC3E}">
        <p14:creationId xmlns:p14="http://schemas.microsoft.com/office/powerpoint/2010/main" val="2195120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Floating point numbers - storage</a:t>
            </a:r>
            <a:endParaRPr lang="en-US" dirty="0"/>
          </a:p>
        </p:txBody>
      </p:sp>
      <p:sp>
        <p:nvSpPr>
          <p:cNvPr id="3" name="Content Placeholder 2"/>
          <p:cNvSpPr>
            <a:spLocks noGrp="1"/>
          </p:cNvSpPr>
          <p:nvPr>
            <p:ph idx="1"/>
          </p:nvPr>
        </p:nvSpPr>
        <p:spPr/>
        <p:txBody>
          <a:bodyPr/>
          <a:lstStyle/>
          <a:p>
            <a:r>
              <a:rPr lang="en-US" dirty="0" smtClean="0"/>
              <a:t>Each floating point number is stored in several pieces.  You can think of one as being written in scientific notation, like </a:t>
            </a:r>
            <a:r>
              <a:rPr lang="en-US" b="1" dirty="0" smtClean="0"/>
              <a:t>3.592 x 10</a:t>
            </a:r>
            <a:r>
              <a:rPr lang="en-US" b="1" baseline="30000" dirty="0" smtClean="0"/>
              <a:t>2</a:t>
            </a:r>
            <a:r>
              <a:rPr lang="en-US" b="1" dirty="0" smtClean="0"/>
              <a:t> = 359.2</a:t>
            </a:r>
            <a:r>
              <a:rPr lang="en-US" b="1" baseline="30000" dirty="0" smtClean="0"/>
              <a:t> </a:t>
            </a:r>
          </a:p>
          <a:p>
            <a:r>
              <a:rPr lang="en-US" dirty="0" smtClean="0"/>
              <a:t>In Python this is written as 3.592e2  (the base is assumed to be 10)</a:t>
            </a:r>
          </a:p>
          <a:p>
            <a:r>
              <a:rPr lang="en-US" dirty="0" smtClean="0"/>
              <a:t>The 3.592 is the </a:t>
            </a:r>
            <a:r>
              <a:rPr lang="en-US" b="1" dirty="0" smtClean="0"/>
              <a:t>mantissa</a:t>
            </a:r>
          </a:p>
          <a:p>
            <a:r>
              <a:rPr lang="en-US" dirty="0" smtClean="0"/>
              <a:t>The 2 is the power or exponent – it can be positive or negative.  Positive powers make numbers larger, negative powers make numbers smaller (towards zero)</a:t>
            </a:r>
          </a:p>
          <a:p>
            <a:r>
              <a:rPr lang="en-US" dirty="0" smtClean="0"/>
              <a:t>Example:  4.923e-3 = 0.004923</a:t>
            </a:r>
          </a:p>
          <a:p>
            <a:r>
              <a:rPr lang="en-US" dirty="0" smtClean="0"/>
              <a:t>Example:  7.2341e10 = </a:t>
            </a:r>
            <a:r>
              <a:rPr lang="en-US" dirty="0" smtClean="0"/>
              <a:t>72341000000</a:t>
            </a:r>
            <a:endParaRPr lang="en-US" dirty="0"/>
          </a:p>
        </p:txBody>
      </p:sp>
    </p:spTree>
    <p:extLst>
      <p:ext uri="{BB962C8B-B14F-4D97-AF65-F5344CB8AC3E}">
        <p14:creationId xmlns:p14="http://schemas.microsoft.com/office/powerpoint/2010/main" val="2279115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Floating point numbers – arithmetic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you add numbers with decimals together, you must “align the decimals” so you are adding tenths to tenths, hundredths to hundredths and so on</a:t>
            </a:r>
          </a:p>
          <a:p>
            <a:r>
              <a:rPr lang="en-US" dirty="0" smtClean="0"/>
              <a:t>The computer does the same thing behind the scenes</a:t>
            </a:r>
          </a:p>
          <a:p>
            <a:r>
              <a:rPr lang="en-US" dirty="0" smtClean="0"/>
              <a:t>So floating point arithmetic is usually slower than integer arithmetic</a:t>
            </a:r>
          </a:p>
          <a:p>
            <a:r>
              <a:rPr lang="en-US" dirty="0" smtClean="0"/>
              <a:t>Floating point numbers also have an inherent error in them, just because a lot of numbers cannot be stored precisely in the machine (think of pi or 1/3).  Even 0.1 is not precise inside the computer – in binary it is a repeating decimal!  </a:t>
            </a:r>
          </a:p>
          <a:p>
            <a:r>
              <a:rPr lang="en-US" dirty="0" smtClean="0"/>
              <a:t>Most calculations are not too much affected by this but you should be aware of it.  If your work depends on many decimal places of accuracy, be careful how you use floating point numbers!</a:t>
            </a:r>
            <a:endParaRPr lang="en-US" dirty="0"/>
          </a:p>
        </p:txBody>
      </p:sp>
    </p:spTree>
    <p:extLst>
      <p:ext uri="{BB962C8B-B14F-4D97-AF65-F5344CB8AC3E}">
        <p14:creationId xmlns:p14="http://schemas.microsoft.com/office/powerpoint/2010/main" val="319211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Strings</a:t>
            </a:r>
            <a:endParaRPr lang="en-US" dirty="0"/>
          </a:p>
        </p:txBody>
      </p:sp>
      <p:sp>
        <p:nvSpPr>
          <p:cNvPr id="3" name="Content Placeholder 2"/>
          <p:cNvSpPr>
            <a:spLocks noGrp="1"/>
          </p:cNvSpPr>
          <p:nvPr>
            <p:ph idx="1"/>
          </p:nvPr>
        </p:nvSpPr>
        <p:spPr/>
        <p:txBody>
          <a:bodyPr/>
          <a:lstStyle/>
          <a:p>
            <a:r>
              <a:rPr lang="en-US" dirty="0" smtClean="0"/>
              <a:t>These data items are delimited by quotes, either single quotes (‘) or double quotes (“)</a:t>
            </a:r>
          </a:p>
          <a:p>
            <a:r>
              <a:rPr lang="en-US" dirty="0" smtClean="0"/>
              <a:t>(Delimited by means that they are enclosed by the quotes, marked off by the quotes)</a:t>
            </a:r>
          </a:p>
          <a:p>
            <a:r>
              <a:rPr lang="en-US" dirty="0" smtClean="0"/>
              <a:t>We will use them in many ways </a:t>
            </a:r>
          </a:p>
          <a:p>
            <a:pPr lvl="1"/>
            <a:r>
              <a:rPr lang="en-US" dirty="0" smtClean="0"/>
              <a:t>simply as labels “Total of numbers”</a:t>
            </a:r>
          </a:p>
          <a:p>
            <a:pPr lvl="1"/>
            <a:r>
              <a:rPr lang="en-US" dirty="0" smtClean="0"/>
              <a:t>variables like names and address</a:t>
            </a:r>
          </a:p>
          <a:p>
            <a:pPr lvl="1"/>
            <a:r>
              <a:rPr lang="en-US" dirty="0" smtClean="0"/>
              <a:t>input data</a:t>
            </a:r>
          </a:p>
          <a:p>
            <a:r>
              <a:rPr lang="en-US" dirty="0" smtClean="0"/>
              <a:t>Examples:   “Joe”, “12345923 adfa123.s8234&amp;*”, “”, ‘”hi” he said’	</a:t>
            </a:r>
            <a:endParaRPr lang="en-US" dirty="0"/>
          </a:p>
        </p:txBody>
      </p:sp>
    </p:spTree>
    <p:extLst>
      <p:ext uri="{BB962C8B-B14F-4D97-AF65-F5344CB8AC3E}">
        <p14:creationId xmlns:p14="http://schemas.microsoft.com/office/powerpoint/2010/main" val="3508500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Booleans</a:t>
            </a:r>
            <a:endParaRPr lang="en-US" dirty="0"/>
          </a:p>
        </p:txBody>
      </p:sp>
      <p:sp>
        <p:nvSpPr>
          <p:cNvPr id="3" name="Content Placeholder 2"/>
          <p:cNvSpPr>
            <a:spLocks noGrp="1"/>
          </p:cNvSpPr>
          <p:nvPr>
            <p:ph idx="1"/>
          </p:nvPr>
        </p:nvSpPr>
        <p:spPr/>
        <p:txBody>
          <a:bodyPr/>
          <a:lstStyle/>
          <a:p>
            <a:r>
              <a:rPr lang="en-US" dirty="0" smtClean="0"/>
              <a:t>Named after George </a:t>
            </a:r>
            <a:r>
              <a:rPr lang="en-US" dirty="0" smtClean="0"/>
              <a:t>Boole, </a:t>
            </a:r>
            <a:r>
              <a:rPr lang="en-US" dirty="0" smtClean="0"/>
              <a:t>English </a:t>
            </a:r>
            <a:r>
              <a:rPr lang="en-US" dirty="0" smtClean="0"/>
              <a:t>mathematician</a:t>
            </a:r>
            <a:r>
              <a:rPr lang="en-US" dirty="0" smtClean="0"/>
              <a:t>, logician</a:t>
            </a:r>
          </a:p>
          <a:p>
            <a:r>
              <a:rPr lang="en-US" dirty="0" smtClean="0"/>
              <a:t>Created Boolean algebra, a two-valued logic based on True and False</a:t>
            </a:r>
          </a:p>
          <a:p>
            <a:r>
              <a:rPr lang="en-US" dirty="0" smtClean="0"/>
              <a:t>The basis of all computer circuits (see EE 280)</a:t>
            </a:r>
          </a:p>
          <a:p>
            <a:r>
              <a:rPr lang="en-US" dirty="0" smtClean="0"/>
              <a:t>In Python the Boolean constants are True and False – note that these are not strings – no quotes</a:t>
            </a:r>
          </a:p>
          <a:p>
            <a:r>
              <a:rPr lang="en-US" dirty="0" smtClean="0"/>
              <a:t>They can be assigned to variables, they can be output</a:t>
            </a:r>
          </a:p>
          <a:p>
            <a:r>
              <a:rPr lang="en-US" dirty="0" smtClean="0"/>
              <a:t>They are used most often with if  statements, chapter 6</a:t>
            </a:r>
          </a:p>
          <a:p>
            <a:pPr marL="0" indent="0">
              <a:buNone/>
            </a:pPr>
            <a:endParaRPr lang="en-US" dirty="0" smtClean="0"/>
          </a:p>
        </p:txBody>
      </p:sp>
    </p:spTree>
    <p:extLst>
      <p:ext uri="{BB962C8B-B14F-4D97-AF65-F5344CB8AC3E}">
        <p14:creationId xmlns:p14="http://schemas.microsoft.com/office/powerpoint/2010/main" val="12393889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5"/>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509</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Data Types</vt:lpstr>
      <vt:lpstr>Data Types</vt:lpstr>
      <vt:lpstr>Integers vs. Floating point</vt:lpstr>
      <vt:lpstr>Floating point numbers - storage</vt:lpstr>
      <vt:lpstr>Floating point numbers – arithmetic</vt:lpstr>
      <vt:lpstr>Strings</vt:lpstr>
      <vt:lpstr>Booleans</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Types and Type Casting</dc:title>
  <dc:creator>Debby</dc:creator>
  <cp:lastModifiedBy>Debby</cp:lastModifiedBy>
  <cp:revision>8</cp:revision>
  <dcterms:created xsi:type="dcterms:W3CDTF">2014-08-04T20:25:05Z</dcterms:created>
  <dcterms:modified xsi:type="dcterms:W3CDTF">2014-08-04T21:55:58Z</dcterms:modified>
</cp:coreProperties>
</file>